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81" r:id="rId2"/>
    <p:sldId id="257" r:id="rId3"/>
    <p:sldId id="490" r:id="rId4"/>
    <p:sldId id="341" r:id="rId5"/>
    <p:sldId id="259" r:id="rId6"/>
    <p:sldId id="483" r:id="rId7"/>
    <p:sldId id="484" r:id="rId8"/>
    <p:sldId id="485" r:id="rId9"/>
    <p:sldId id="488" r:id="rId10"/>
    <p:sldId id="487" r:id="rId11"/>
    <p:sldId id="486" r:id="rId12"/>
    <p:sldId id="260" r:id="rId13"/>
    <p:sldId id="48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8B71"/>
    <a:srgbClr val="4DCBAA"/>
    <a:srgbClr val="38C2AB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43EF47-974C-4171-92AD-CED8687CC4FB}" v="20" dt="2025-02-04T09:42:53.607"/>
    <p1510:client id="{43DEE3A9-08D9-42A7-87F2-079D0A88C5D4}" v="55" dt="2025-02-04T14:51:52.683"/>
    <p1510:client id="{5DF3E02B-E409-46F8-AA05-9D719C15E137}" v="15" dt="2025-02-04T13:55:59.073"/>
    <p1510:client id="{A80EE402-4EAE-4446-AFF8-0C2D440519D6}" v="12" dt="2025-02-05T03:30:57.250"/>
    <p1510:client id="{E8E43684-04AD-4A72-B158-B38D8FA4BDAD}" v="1" dt="2025-02-04T12:57:17.720"/>
    <p1510:client id="{F0727B71-1FA6-4F46-BD68-C850CF575262}" v="38" dt="2025-02-04T14:27:00.727"/>
    <p1510:client id="{FDFED743-77C0-4226-AAA7-7136224CE856}" v="4" dt="2025-02-04T14:00:29.035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kk-KZ"/>
              <a:t>1.1. Качество знаний/динамика освоения </a:t>
            </a:r>
            <a:endParaRPr lang="ru-RU"/>
          </a:p>
          <a:p>
            <a:pPr>
              <a:defRPr/>
            </a:pPr>
            <a:r>
              <a:rPr lang="kk-KZ"/>
              <a:t>образовательной программы</a:t>
            </a:r>
            <a:endParaRPr lang="ru-RU"/>
          </a:p>
        </c:rich>
      </c:tx>
      <c:layout>
        <c:manualLayout>
          <c:xMode val="edge"/>
          <c:yMode val="edge"/>
          <c:x val="0.19360983035785825"/>
          <c:y val="3.32536757967353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Нестабильно -1 балл</c:v>
                </c:pt>
                <c:pt idx="1">
                  <c:v>На одном уровне - 2 балла</c:v>
                </c:pt>
                <c:pt idx="2">
                  <c:v>Рост на 1-2% - 3 балла</c:v>
                </c:pt>
                <c:pt idx="3">
                  <c:v>Рост на3 и более % - 4 балла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64</c:v>
                </c:pt>
                <c:pt idx="1">
                  <c:v>54</c:v>
                </c:pt>
                <c:pt idx="2">
                  <c:v>45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B8-4991-8225-2C306F6EC2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Нестабильно -1 балл</c:v>
                </c:pt>
                <c:pt idx="1">
                  <c:v>На одном уровне - 2 балла</c:v>
                </c:pt>
                <c:pt idx="2">
                  <c:v>Рост на 1-2% - 3 балла</c:v>
                </c:pt>
                <c:pt idx="3">
                  <c:v>Рост на3 и более % - 4 балла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67</c:v>
                </c:pt>
                <c:pt idx="1">
                  <c:v>54</c:v>
                </c:pt>
                <c:pt idx="2">
                  <c:v>47</c:v>
                </c:pt>
                <c:pt idx="3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B8-4991-8225-2C306F6EC2D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2023-2024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Нестабильно -1 балл</c:v>
                </c:pt>
                <c:pt idx="1">
                  <c:v>На одном уровне - 2 балла</c:v>
                </c:pt>
                <c:pt idx="2">
                  <c:v>Рост на 1-2% - 3 балла</c:v>
                </c:pt>
                <c:pt idx="3">
                  <c:v>Рост на3 и более % - 4 балла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57</c:v>
                </c:pt>
                <c:pt idx="1">
                  <c:v>54</c:v>
                </c:pt>
                <c:pt idx="2">
                  <c:v>49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B8-4991-8225-2C306F6EC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1781247"/>
        <c:axId val="573327535"/>
      </c:barChart>
      <c:catAx>
        <c:axId val="571781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573327535"/>
        <c:crosses val="autoZero"/>
        <c:auto val="1"/>
        <c:lblAlgn val="ctr"/>
        <c:lblOffset val="100"/>
        <c:noMultiLvlLbl val="0"/>
      </c:catAx>
      <c:valAx>
        <c:axId val="573327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571781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latin typeface="Arial Narrow" panose="020B0606020202030204" pitchFamily="34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32DE0-2B0D-4954-9CA0-8CB310C6A504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E6EB9-2445-4891-9761-BFCFA0CD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39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EE6EB9-2445-4891-9761-BFCFA0CD065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60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B6765-11FC-4340-929B-69F8F819B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756FCE-30C7-47A2-8943-A92E30BB4E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4B1FEE-6BFF-461A-91B7-25267DEF2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193A7F-1FD1-4B90-82AD-FE243556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DD3CCC-9360-4BB5-B57D-A6F651C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329AC-9DC4-467A-96BA-BB6DE8967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311230-AC8A-4FDA-A34B-518418517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60408C-555D-4E8F-A6A2-CA22EF7C0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99AB92-7BA0-41F5-8EED-DCFD037A3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753226-ADAE-4FB6-9A42-2FF44414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80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C257E4B-B58C-430F-85B6-8247A25334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086828-2312-4FE1-B9D7-083D5243B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FCF0DE-822E-470B-9068-301DD946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FA9124-9461-41B0-8B89-B4B77F00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D6645D-9586-4667-8116-1DBFE6E47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5626BE-5C74-457F-B692-A027C8EC5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7A4404-0D59-4096-B64A-8D0EF9DF2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BA4E52-DDFE-4BDC-927C-092F31048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3ABA65-368B-4D6F-B84B-330884039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9DC425-0B3F-4600-9488-66873F044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81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9C25E-AB6A-4751-BECD-266D2B85F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DA703-E6DB-4BAA-A174-B38759BDD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F33603-26DA-46FC-A8E5-16035F830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C4EC7A-232E-488E-A6B0-D55684111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BCF28B-2940-41A5-8ECC-18082C88D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366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C85DD-AAA3-44A1-926C-529E542C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6628A1-3862-44A2-90CE-F6E5B36AC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22AF0C-BA8F-4C89-B07D-AE335CD1C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ED6200-ADD5-41A8-87C4-13EF63558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B94523-5DB5-4B9D-B260-B9D110D42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FB1B45-EE46-4913-A8A3-BC6BDB2C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5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8E7F27-190A-4896-ABE2-472F59127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50A3B9-49E8-4414-849A-01E43A561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AF847C-1CAB-408D-8359-C0D2EDF96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5C313C-C9D4-4A10-829C-3987E65A5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13AC1D-C57D-44C5-B437-B74F2C4D7B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B76E83-01EF-4194-857E-DB226CE57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48FFDC6-F7CD-4108-B465-75592D591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5978AE-0BBB-47B9-AF80-D955FA0ED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098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22E0F-2431-4736-81E2-50760513F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4162C96-7A5D-482D-AD08-04AA38B20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A02AB3-D682-4B79-9377-E573DB40B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022E0ED-868F-49FF-90D5-FD3BCF8E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66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2F0B3B-B0C7-48BA-80ED-7AC7DF17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1EE7C69-D61D-4481-80BD-2A3B20787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E75CD0-E73C-4653-AB77-9F8ACE5CB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8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3ADBE9-CAB1-4175-B8B0-B2D9FD041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7F8B13-D97C-4242-9104-F64458FCE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8B90ACC-6D52-4E36-B0D7-EB26E512D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95CCCD-C9CE-4CC5-A607-3FF85D49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7FABB8-5775-41BA-BE01-FAE697B5F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BA0958-5BD2-4CAA-96C7-329FB9FD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75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F01090-E245-4EAB-ACA3-E4114C7E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5EB7863-88AA-42DD-87D6-44CE10BED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268232-548F-47F3-BAB9-C53BC0AE2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CB8B4C-0973-4C5E-9906-AEA83634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7FAE63-4FC0-42D3-80E2-242CF17B4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36DE9E-3D62-44EB-B172-B535A0093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530FA-186D-4B94-9F53-198164C5E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B7A0B7-2E20-4E55-9A9C-E7F270878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E841C2-3A96-4C4B-B06A-49C2CD009B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6C15E-CB1D-46AC-BE09-C26E375061FF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C5A777-2926-46A9-BCF2-5A712FCBA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908B99-F93E-4473-B397-5ADFB62AE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826C6-8A1A-4AAA-856A-8184E42B1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2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7847" y="1600803"/>
            <a:ext cx="8430767" cy="9599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highlight>
                <a:srgbClr val="008080"/>
              </a:highlight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43" y="1785730"/>
            <a:ext cx="7269480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Материалы (портфолио) педагога</a:t>
            </a:r>
            <a:endParaRPr lang="ru-RU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55950" y="2681524"/>
            <a:ext cx="5880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2F20D6A-C1FB-35E4-7A3F-887CBD59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A03D-2B07-493C-91EA-3145C93517F4}" type="slidenum">
              <a:rPr lang="ru-RU" smtClean="0"/>
              <a:t>1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DD7400-4DF3-4979-BA14-671F080E3356}"/>
              </a:ext>
            </a:extLst>
          </p:cNvPr>
          <p:cNvSpPr txBox="1"/>
          <p:nvPr/>
        </p:nvSpPr>
        <p:spPr>
          <a:xfrm>
            <a:off x="1773936" y="3306556"/>
            <a:ext cx="9579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Цели 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Arial Narrow" panose="020B0606020202030204" pitchFamily="34" charset="0"/>
              </a:rPr>
              <a:t>Рассмотрение структуры и содержания материалов (портфолио) педагога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Arial Narrow" panose="020B0606020202030204" pitchFamily="34" charset="0"/>
              </a:rPr>
              <a:t>Полнота и соответствие доказательств квалификационными категориями</a:t>
            </a:r>
          </a:p>
        </p:txBody>
      </p:sp>
    </p:spTree>
    <p:extLst>
      <p:ext uri="{BB962C8B-B14F-4D97-AF65-F5344CB8AC3E}">
        <p14:creationId xmlns:p14="http://schemas.microsoft.com/office/powerpoint/2010/main" val="2612011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2484154-6745-462D-BCCD-8231B5CB3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19" y="91291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3. Обобщение и трансляция опыта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9F1F3BA-149B-48E9-9768-2F28EB2D0554}"/>
              </a:ext>
            </a:extLst>
          </p:cNvPr>
          <p:cNvSpPr/>
          <p:nvPr/>
        </p:nvSpPr>
        <p:spPr>
          <a:xfrm>
            <a:off x="282619" y="1120954"/>
            <a:ext cx="11342453" cy="207195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9C4B1AC-A359-474C-8AE5-B3ABEA9E7248}"/>
              </a:ext>
            </a:extLst>
          </p:cNvPr>
          <p:cNvSpPr/>
          <p:nvPr/>
        </p:nvSpPr>
        <p:spPr>
          <a:xfrm>
            <a:off x="566928" y="1341321"/>
            <a:ext cx="107480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anose="020B0606020202030204" pitchFamily="34" charset="0"/>
              </a:rPr>
              <a:t>3.4 Участие в творческих (экспертных, рабочих) группах, проектах или конкурсных комиссиях, или жюри, судействе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latin typeface="Arial Narrow" panose="020B0606020202030204" pitchFamily="34" charset="0"/>
              </a:rPr>
              <a:t>Группы создаются на уровнях ОО, отдела образования, УО и других уровнях.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CCF5C2-E077-49B4-9012-6171F13009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19" y="3912433"/>
            <a:ext cx="11342453" cy="168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49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08ED56A-30F2-4C08-B02E-7D420392F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19" y="91291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3. Обобщение и трансляция опыта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B7A8BB-3CC1-444E-BBC6-72CD4E0A4528}"/>
              </a:ext>
            </a:extLst>
          </p:cNvPr>
          <p:cNvSpPr/>
          <p:nvPr/>
        </p:nvSpPr>
        <p:spPr>
          <a:xfrm>
            <a:off x="719529" y="578159"/>
            <a:ext cx="10927828" cy="31432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59EA63-DB63-41D0-BC67-BEC34EB2042B}"/>
              </a:ext>
            </a:extLst>
          </p:cNvPr>
          <p:cNvSpPr/>
          <p:nvPr/>
        </p:nvSpPr>
        <p:spPr>
          <a:xfrm>
            <a:off x="829454" y="674398"/>
            <a:ext cx="103382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3.5 Трансляция практики на основе учебно-</a:t>
            </a:r>
            <a:r>
              <a:rPr lang="ru-RU" sz="16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методичских</a:t>
            </a: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 материалов/ авторских программ, рекомендованных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«педагог-исследователь»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- учебно-методическим советом при УО/  РУМС при МП для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ТиППО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/ РУМС при Республиканском учебно-методическом центре дополнительного образования/ РУМС при Национальном научно-практическом центре специального и инклюзивного образования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Трансляция на областном уровне (город республиканского значения и столица) (охват - не менее 3 районов (городов)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«педагог-мастер»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– РУМС при МП (Национальная академия образования им. Алтынсарина)/ РУМС при МП для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ТиППО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rPr>
              <a:t>/ РУМС при Республиканском учебно-методическом центре дополнительного образования/ РУМС при Национальном научно-практическом центре специального и инклюзивного 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Трансляция на республиканском уровне (охват - не менее 3 областей)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Выставляется один общий балл в соответствии с уровнем представления (баллы за разные виды работ не суммируются)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46CABD-3A9D-41A3-AF4D-7DF38D7B8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29" y="3817625"/>
            <a:ext cx="10970304" cy="270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90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F9EB16A8-7EC2-430A-902B-FD6708B2B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19" y="91291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4. Повышение квалификации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2D4EEDF-63D1-458B-B8A8-04BEE38BFAF0}"/>
              </a:ext>
            </a:extLst>
          </p:cNvPr>
          <p:cNvSpPr/>
          <p:nvPr/>
        </p:nvSpPr>
        <p:spPr>
          <a:xfrm>
            <a:off x="576043" y="626280"/>
            <a:ext cx="10906423" cy="30135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64FCAB1-A382-4AAF-8FD5-E7E1114EA3BA}"/>
              </a:ext>
            </a:extLst>
          </p:cNvPr>
          <p:cNvSpPr/>
          <p:nvPr/>
        </p:nvSpPr>
        <p:spPr>
          <a:xfrm>
            <a:off x="962498" y="1009807"/>
            <a:ext cx="102670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Курсы повышения квалификации (не менее одного по профилю (области) деятельности по образовательным программам, согласованные с уполномоченным органом в области 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Балл выставляется в соответствии с количеством часов в рамках курсов повышения квалификации.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В случае, если педагог участвует в двух и более курсах </a:t>
            </a: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по разным программам,</a:t>
            </a:r>
            <a:r>
              <a:rPr lang="ru-RU" sz="1600" dirty="0">
                <a:latin typeface="Arial Narrow" panose="020B0606020202030204" pitchFamily="34" charset="0"/>
              </a:rPr>
              <a:t> количество часов суммируется.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Сертификат учитывается только один раз в случаях, если педагог: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одновременно проходит аттестацию как руководитель (заместитель руководителя) и педагог (методист);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прошёл обучение два или более раз по одной и той же программе.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4E54F5-3831-4F86-A310-16D2F460B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43" y="4167266"/>
            <a:ext cx="10906423" cy="173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84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706B96A-FC74-4557-971A-5ABEA64C9820}"/>
              </a:ext>
            </a:extLst>
          </p:cNvPr>
          <p:cNvSpPr/>
          <p:nvPr/>
        </p:nvSpPr>
        <p:spPr>
          <a:xfrm>
            <a:off x="6146792" y="6065012"/>
            <a:ext cx="48591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90BF198-25F4-4BE0-977B-F31B41761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19" y="91291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5. Дополнительно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EBB1571-5204-4A25-82F6-9825E29F7CAF}"/>
              </a:ext>
            </a:extLst>
          </p:cNvPr>
          <p:cNvSpPr/>
          <p:nvPr/>
        </p:nvSpPr>
        <p:spPr>
          <a:xfrm>
            <a:off x="650014" y="701885"/>
            <a:ext cx="10993556" cy="259595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4ECCC4B-C1B6-4F53-B9EA-A1677E5D4CC9}"/>
              </a:ext>
            </a:extLst>
          </p:cNvPr>
          <p:cNvSpPr/>
          <p:nvPr/>
        </p:nvSpPr>
        <p:spPr>
          <a:xfrm>
            <a:off x="1184215" y="1457640"/>
            <a:ext cx="101401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anose="020B0606020202030204" pitchFamily="34" charset="0"/>
              </a:rPr>
              <a:t>Классное руководство/кураторство (</a:t>
            </a:r>
            <a:r>
              <a:rPr lang="ru-RU" sz="20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ТиПО</a:t>
            </a:r>
            <a:r>
              <a:rPr lang="ru-RU" sz="2000" b="1" dirty="0">
                <a:solidFill>
                  <a:srgbClr val="0070C0"/>
                </a:solidFill>
                <a:latin typeface="Arial Narrow" panose="020B0606020202030204" pitchFamily="34" charset="0"/>
              </a:rPr>
              <a:t>) (при наличии)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94C90A-D093-419E-8CCC-C6AB64572824}"/>
              </a:ext>
            </a:extLst>
          </p:cNvPr>
          <p:cNvSpPr txBox="1"/>
          <p:nvPr/>
        </p:nvSpPr>
        <p:spPr>
          <a:xfrm>
            <a:off x="1184215" y="2071855"/>
            <a:ext cx="101401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Arial Narrow" panose="020B0606020202030204" pitchFamily="34" charset="0"/>
              </a:rPr>
              <a:t>Дополнительные баллы за награды, грамоты, благодарственные письма и другие формы поощрения или награждения не выставляются.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845422-41F1-4C4D-BF94-6280267E3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14" y="4246340"/>
            <a:ext cx="10993556" cy="181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835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Облачко с текстом: прямоугольное 41">
            <a:extLst>
              <a:ext uri="{FF2B5EF4-FFF2-40B4-BE49-F238E27FC236}">
                <a16:creationId xmlns:a16="http://schemas.microsoft.com/office/drawing/2014/main" id="{539DD142-B4DA-4B90-A46C-E51AB6548B3E}"/>
              </a:ext>
            </a:extLst>
          </p:cNvPr>
          <p:cNvSpPr/>
          <p:nvPr/>
        </p:nvSpPr>
        <p:spPr>
          <a:xfrm>
            <a:off x="183805" y="5473854"/>
            <a:ext cx="3588999" cy="898471"/>
          </a:xfrm>
          <a:prstGeom prst="wedgeRectCallout">
            <a:avLst>
              <a:gd name="adj1" fmla="val 58060"/>
              <a:gd name="adj2" fmla="val -43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E954CB-459E-4F2B-A546-AE0770BE6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573" y="367227"/>
            <a:ext cx="4883085" cy="6363093"/>
          </a:xfrm>
          <a:prstGeom prst="rect">
            <a:avLst/>
          </a:prstGeom>
        </p:spPr>
      </p:pic>
      <p:sp>
        <p:nvSpPr>
          <p:cNvPr id="8" name="Облачко с текстом: прямоугольное 7">
            <a:extLst>
              <a:ext uri="{FF2B5EF4-FFF2-40B4-BE49-F238E27FC236}">
                <a16:creationId xmlns:a16="http://schemas.microsoft.com/office/drawing/2014/main" id="{7CCBDFCD-22D8-46E0-80B6-CD21A31FDDEF}"/>
              </a:ext>
            </a:extLst>
          </p:cNvPr>
          <p:cNvSpPr/>
          <p:nvPr/>
        </p:nvSpPr>
        <p:spPr>
          <a:xfrm>
            <a:off x="183806" y="367227"/>
            <a:ext cx="3589540" cy="738664"/>
          </a:xfrm>
          <a:prstGeom prst="wedgeRectCallout">
            <a:avLst>
              <a:gd name="adj1" fmla="val 58031"/>
              <a:gd name="adj2" fmla="val 654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E66C28-BA11-469A-AD4C-723450D1C7F8}"/>
              </a:ext>
            </a:extLst>
          </p:cNvPr>
          <p:cNvSpPr txBox="1"/>
          <p:nvPr/>
        </p:nvSpPr>
        <p:spPr>
          <a:xfrm>
            <a:off x="183806" y="367227"/>
            <a:ext cx="38521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мониторинг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 с выводами по анализу результатов – сравнительные таблицы/диаграммы</a:t>
            </a:r>
          </a:p>
          <a:p>
            <a:r>
              <a:rPr lang="ru-RU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(</a:t>
            </a:r>
            <a:r>
              <a:rPr lang="ru-RU" sz="1400" i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динамика в течение 3 лет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)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28" name="Облачко с текстом: прямоугольное 27">
            <a:extLst>
              <a:ext uri="{FF2B5EF4-FFF2-40B4-BE49-F238E27FC236}">
                <a16:creationId xmlns:a16="http://schemas.microsoft.com/office/drawing/2014/main" id="{B67DF63F-C5B0-4303-AC37-2CCA8C56FEE7}"/>
              </a:ext>
            </a:extLst>
          </p:cNvPr>
          <p:cNvSpPr/>
          <p:nvPr/>
        </p:nvSpPr>
        <p:spPr>
          <a:xfrm>
            <a:off x="185195" y="1236101"/>
            <a:ext cx="3587610" cy="954107"/>
          </a:xfrm>
          <a:prstGeom prst="wedgeRectCallout">
            <a:avLst>
              <a:gd name="adj1" fmla="val 56230"/>
              <a:gd name="adj2" fmla="val -1280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C0A8ED-5D14-47A7-9499-EB2036D3A03E}"/>
              </a:ext>
            </a:extLst>
          </p:cNvPr>
          <p:cNvSpPr txBox="1"/>
          <p:nvPr/>
        </p:nvSpPr>
        <p:spPr>
          <a:xfrm>
            <a:off x="183806" y="1236101"/>
            <a:ext cx="35889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листы наблюдения 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урока (занятия, деятельности, мероприятия, процедуры обследования и консультирования) </a:t>
            </a:r>
            <a:r>
              <a:rPr lang="ru-RU" sz="1400" i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– 5 наблюдений в год</a:t>
            </a:r>
            <a:endParaRPr lang="ru-RU" sz="1400" i="1" dirty="0">
              <a:latin typeface="Arial Narrow" panose="020B0606020202030204" pitchFamily="34" charset="0"/>
            </a:endParaRPr>
          </a:p>
        </p:txBody>
      </p:sp>
      <p:sp>
        <p:nvSpPr>
          <p:cNvPr id="30" name="Облачко с текстом: прямоугольное 29">
            <a:extLst>
              <a:ext uri="{FF2B5EF4-FFF2-40B4-BE49-F238E27FC236}">
                <a16:creationId xmlns:a16="http://schemas.microsoft.com/office/drawing/2014/main" id="{E5E373C5-C30C-4A55-9153-1DE287E92F34}"/>
              </a:ext>
            </a:extLst>
          </p:cNvPr>
          <p:cNvSpPr/>
          <p:nvPr/>
        </p:nvSpPr>
        <p:spPr>
          <a:xfrm>
            <a:off x="9114885" y="844281"/>
            <a:ext cx="2891921" cy="523220"/>
          </a:xfrm>
          <a:prstGeom prst="wedgeRectCallout">
            <a:avLst>
              <a:gd name="adj1" fmla="val -84887"/>
              <a:gd name="adj2" fmla="val 2387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8780F0-F9C6-4175-A6C2-CAE2A0910B9B}"/>
              </a:ext>
            </a:extLst>
          </p:cNvPr>
          <p:cNvSpPr txBox="1"/>
          <p:nvPr/>
        </p:nvSpPr>
        <p:spPr>
          <a:xfrm>
            <a:off x="9396534" y="844280"/>
            <a:ext cx="2328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копии сертификата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, грамоты, благодарственного письма 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32" name="Облачко с текстом: прямоугольное 31">
            <a:extLst>
              <a:ext uri="{FF2B5EF4-FFF2-40B4-BE49-F238E27FC236}">
                <a16:creationId xmlns:a16="http://schemas.microsoft.com/office/drawing/2014/main" id="{EB083A0E-E0FE-48A8-A29E-493859093646}"/>
              </a:ext>
            </a:extLst>
          </p:cNvPr>
          <p:cNvSpPr/>
          <p:nvPr/>
        </p:nvSpPr>
        <p:spPr>
          <a:xfrm>
            <a:off x="183805" y="2320419"/>
            <a:ext cx="3588999" cy="627392"/>
          </a:xfrm>
          <a:prstGeom prst="wedgeRectCallout">
            <a:avLst>
              <a:gd name="adj1" fmla="val 56125"/>
              <a:gd name="adj2" fmla="val 1061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D7EE7B-5F8D-45D4-A188-30D0F5B8E6AC}"/>
              </a:ext>
            </a:extLst>
          </p:cNvPr>
          <p:cNvSpPr txBox="1"/>
          <p:nvPr/>
        </p:nvSpPr>
        <p:spPr>
          <a:xfrm>
            <a:off x="183805" y="2424590"/>
            <a:ext cx="34631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выписка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из протокола 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учебно-методического совета, ссылка на материалы 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34" name="Облачко с текстом: прямоугольное 33">
            <a:extLst>
              <a:ext uri="{FF2B5EF4-FFF2-40B4-BE49-F238E27FC236}">
                <a16:creationId xmlns:a16="http://schemas.microsoft.com/office/drawing/2014/main" id="{E4832C7E-6E57-4490-A784-70B8F97FC73E}"/>
              </a:ext>
            </a:extLst>
          </p:cNvPr>
          <p:cNvSpPr/>
          <p:nvPr/>
        </p:nvSpPr>
        <p:spPr>
          <a:xfrm>
            <a:off x="9114882" y="2066798"/>
            <a:ext cx="2891921" cy="790749"/>
          </a:xfrm>
          <a:prstGeom prst="wedgeRectCallout">
            <a:avLst>
              <a:gd name="adj1" fmla="val -91690"/>
              <a:gd name="adj2" fmla="val 1443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выписка из приказа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(копия приказа), </a:t>
            </a:r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программа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 (копия программы), </a:t>
            </a:r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ссылка на материалы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мероприятия</a:t>
            </a:r>
          </a:p>
        </p:txBody>
      </p:sp>
      <p:sp>
        <p:nvSpPr>
          <p:cNvPr id="35" name="Облачко с текстом: прямоугольное 34">
            <a:extLst>
              <a:ext uri="{FF2B5EF4-FFF2-40B4-BE49-F238E27FC236}">
                <a16:creationId xmlns:a16="http://schemas.microsoft.com/office/drawing/2014/main" id="{BD85DB8E-61C9-4E2F-A615-D683AC616A06}"/>
              </a:ext>
            </a:extLst>
          </p:cNvPr>
          <p:cNvSpPr/>
          <p:nvPr/>
        </p:nvSpPr>
        <p:spPr>
          <a:xfrm>
            <a:off x="183805" y="3290713"/>
            <a:ext cx="3588999" cy="627392"/>
          </a:xfrm>
          <a:prstGeom prst="wedgeRectCallout">
            <a:avLst>
              <a:gd name="adj1" fmla="val 58060"/>
              <a:gd name="adj2" fmla="val 507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2F4832-A13C-4C60-804D-D7FC690DF4D7}"/>
              </a:ext>
            </a:extLst>
          </p:cNvPr>
          <p:cNvSpPr txBox="1"/>
          <p:nvPr/>
        </p:nvSpPr>
        <p:spPr>
          <a:xfrm>
            <a:off x="246710" y="3429000"/>
            <a:ext cx="34631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копия публикации 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(ссылка на издание)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37" name="Облачко с текстом: прямоугольное 36">
            <a:extLst>
              <a:ext uri="{FF2B5EF4-FFF2-40B4-BE49-F238E27FC236}">
                <a16:creationId xmlns:a16="http://schemas.microsoft.com/office/drawing/2014/main" id="{8249928E-C383-4CC3-AA51-FC231876CC88}"/>
              </a:ext>
            </a:extLst>
          </p:cNvPr>
          <p:cNvSpPr/>
          <p:nvPr/>
        </p:nvSpPr>
        <p:spPr>
          <a:xfrm>
            <a:off x="9114883" y="3341402"/>
            <a:ext cx="2891921" cy="790749"/>
          </a:xfrm>
          <a:prstGeom prst="wedgeRectCallout">
            <a:avLst>
              <a:gd name="adj1" fmla="val -66475"/>
              <a:gd name="adj2" fmla="val 565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выписка из приказа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(копия приказа),программа,  письмо (копия письма) </a:t>
            </a:r>
          </a:p>
        </p:txBody>
      </p:sp>
      <p:sp>
        <p:nvSpPr>
          <p:cNvPr id="38" name="Облачко с текстом: прямоугольное 37">
            <a:extLst>
              <a:ext uri="{FF2B5EF4-FFF2-40B4-BE49-F238E27FC236}">
                <a16:creationId xmlns:a16="http://schemas.microsoft.com/office/drawing/2014/main" id="{1A536391-78B3-4617-BF55-6BD4AA5D1830}"/>
              </a:ext>
            </a:extLst>
          </p:cNvPr>
          <p:cNvSpPr/>
          <p:nvPr/>
        </p:nvSpPr>
        <p:spPr>
          <a:xfrm>
            <a:off x="183805" y="4128367"/>
            <a:ext cx="3588999" cy="898471"/>
          </a:xfrm>
          <a:prstGeom prst="wedgeRectCallout">
            <a:avLst>
              <a:gd name="adj1" fmla="val 58060"/>
              <a:gd name="adj2" fmla="val -43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54E415-3F3C-4A91-B707-F855D19CBB56}"/>
              </a:ext>
            </a:extLst>
          </p:cNvPr>
          <p:cNvSpPr txBox="1"/>
          <p:nvPr/>
        </p:nvSpPr>
        <p:spPr>
          <a:xfrm>
            <a:off x="246710" y="4288174"/>
            <a:ext cx="34631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выписка из приказа 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(копия приказа), справки, программа (копия программы), ссылка на материалы мероприятия 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40" name="Облачко с текстом: прямоугольное 39">
            <a:extLst>
              <a:ext uri="{FF2B5EF4-FFF2-40B4-BE49-F238E27FC236}">
                <a16:creationId xmlns:a16="http://schemas.microsoft.com/office/drawing/2014/main" id="{993D0176-2F74-47DB-91BD-B65FF2085083}"/>
              </a:ext>
            </a:extLst>
          </p:cNvPr>
          <p:cNvSpPr/>
          <p:nvPr/>
        </p:nvSpPr>
        <p:spPr>
          <a:xfrm>
            <a:off x="9114882" y="4631463"/>
            <a:ext cx="2891921" cy="790749"/>
          </a:xfrm>
          <a:prstGeom prst="wedgeRectCallout">
            <a:avLst>
              <a:gd name="adj1" fmla="val -66475"/>
              <a:gd name="adj2" fmla="val 565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копия сертификата 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7D8ECD-C425-41A9-94A0-8EAD49527BB5}"/>
              </a:ext>
            </a:extLst>
          </p:cNvPr>
          <p:cNvSpPr txBox="1"/>
          <p:nvPr/>
        </p:nvSpPr>
        <p:spPr>
          <a:xfrm>
            <a:off x="309617" y="5661479"/>
            <a:ext cx="34631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выписка из приказа </a:t>
            </a:r>
            <a:r>
              <a:rPr lang="ru-RU" sz="14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(копия приказа), анализ воспитательной работы – при наличии</a:t>
            </a:r>
            <a:endParaRPr lang="ru-RU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82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59A959F-67B1-4CBE-94B6-C869B9EE2BB3}"/>
              </a:ext>
            </a:extLst>
          </p:cNvPr>
          <p:cNvSpPr/>
          <p:nvPr/>
        </p:nvSpPr>
        <p:spPr>
          <a:xfrm>
            <a:off x="665426" y="1058778"/>
            <a:ext cx="5320846" cy="440544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2637E7-C253-4EBB-9B38-34258E0D5FE5}"/>
              </a:ext>
            </a:extLst>
          </p:cNvPr>
          <p:cNvSpPr/>
          <p:nvPr/>
        </p:nvSpPr>
        <p:spPr>
          <a:xfrm>
            <a:off x="6190488" y="1058778"/>
            <a:ext cx="5320846" cy="21295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0B495-BA1E-4FE5-80EA-4855D0F83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426" y="332987"/>
            <a:ext cx="10515600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1. Обеспечение качества образования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11B675-9851-41B9-935D-C3EF9C002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154" y="1501771"/>
            <a:ext cx="5101390" cy="35194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1.1 Качество знаний </a:t>
            </a:r>
            <a:r>
              <a:rPr lang="kk-KZ" sz="1600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 освоение образовательной программы / с</a:t>
            </a:r>
            <a:r>
              <a:rPr lang="ru-RU" sz="1600" b="1" dirty="0" err="1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формированность</a:t>
            </a: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навыков у детей с ограниченными возможностями </a:t>
            </a:r>
            <a:endParaRPr lang="kk-KZ" sz="16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kk-KZ" sz="160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динамика в течение 3 лет</a:t>
            </a:r>
            <a:r>
              <a:rPr lang="kk-KZ" sz="160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kk-KZ" sz="1600" b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kk-KZ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Не предоставляют: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kk-KZ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педагоги-психологи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kk-KZ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психологи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kk-KZ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социальные педагоги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kk-KZ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B08A631E-1515-4FC2-A55F-5FE11AA4D8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1192590"/>
              </p:ext>
            </p:extLst>
          </p:nvPr>
        </p:nvGraphicFramePr>
        <p:xfrm>
          <a:off x="6409944" y="1200439"/>
          <a:ext cx="5101390" cy="1987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ECFF26-2A64-4C9E-97BE-0F546C8E1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488" y="3925795"/>
            <a:ext cx="5320846" cy="212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08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3CF86CB-0215-4C66-A662-BD5BD713EE18}"/>
              </a:ext>
            </a:extLst>
          </p:cNvPr>
          <p:cNvSpPr/>
          <p:nvPr/>
        </p:nvSpPr>
        <p:spPr>
          <a:xfrm>
            <a:off x="441593" y="630294"/>
            <a:ext cx="11367983" cy="31432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B1A4C6B-6C57-49A5-87ED-7358F8D37B78}"/>
              </a:ext>
            </a:extLst>
          </p:cNvPr>
          <p:cNvSpPr/>
          <p:nvPr/>
        </p:nvSpPr>
        <p:spPr>
          <a:xfrm>
            <a:off x="549197" y="726533"/>
            <a:ext cx="1136798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1.2 Качество преподавания (проведения, организации, проведения)</a:t>
            </a:r>
            <a:endParaRPr lang="ru-RU" sz="1600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Лист наблюдения урока (занятия, организованной деятельности, мероприятия, процедуры обследования и консультирования) заполняется в организации образования: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руководителем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заместителем руководителя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методистом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педагогом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Не менее одного листа наблюдения предоставляется от члена аттестационной комиссии соответствующего уровня или методиста методического кабинета (центра)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Ежегодно проводится 5 наблюдений, т.е. 5 разных уроков (занятий, организованной деятельности, мероприятий, процедур обследования и консультирований), при этом на 1 наблюдение могут проводить 2 и более наблюдателей.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Баллы наблюдателей суммируются и выводится среднее арифметическое значение.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Листы наблюдения с апреля 2024 года</a:t>
            </a:r>
            <a:endParaRPr lang="ru-RU" sz="1400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F6F48565-040F-454C-B1ED-4876497CF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593" y="95305"/>
            <a:ext cx="4989943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1. Обеспечение качества образования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E39FAF-78AE-482E-BDE8-D22540F46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92" y="4234070"/>
            <a:ext cx="11367984" cy="225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3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2B2A7470-0C08-46F3-B422-F0245C89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74" y="7418"/>
            <a:ext cx="6826671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2. Достижения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B9E13F5-75BE-4AF9-9EB0-05CFFD1B2689}"/>
              </a:ext>
            </a:extLst>
          </p:cNvPr>
          <p:cNvSpPr/>
          <p:nvPr/>
        </p:nvSpPr>
        <p:spPr>
          <a:xfrm>
            <a:off x="517674" y="479250"/>
            <a:ext cx="11081978" cy="346658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A2E50C8-E666-4F82-8A1B-CD510C065301}"/>
              </a:ext>
            </a:extLst>
          </p:cNvPr>
          <p:cNvSpPr/>
          <p:nvPr/>
        </p:nvSpPr>
        <p:spPr>
          <a:xfrm>
            <a:off x="592348" y="479250"/>
            <a:ext cx="1059031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2.1 Участие обучающихся (воспитанников) в конкурсах или олимпиадах, или соревнованиях в соответствии с перечнем, утвержденным МП или перечнем, утвержденным УО, или уполномоченным органом соответствующей отрасли, согласованного с МП</a:t>
            </a:r>
          </a:p>
          <a:p>
            <a:r>
              <a:rPr lang="kk-KZ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Примечание:</a:t>
            </a:r>
          </a:p>
          <a:p>
            <a:pPr>
              <a:spcAft>
                <a:spcPts val="0"/>
              </a:spcAft>
            </a:pPr>
            <a:r>
              <a:rPr lang="ru-RU" sz="16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предоставляют при наличии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педагоги-психологи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психологи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социальные педагоги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</a:rPr>
              <a:t>педагогов, работающих с детьми с ограниченными возможностями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Arial Narrow" panose="020B0606020202030204" pitchFamily="34" charset="0"/>
              </a:rPr>
              <a:t>педагогов организаций образования при исправительных учреждениях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Прибавляется 1 балл, если есть победитель.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Arial Narrow" panose="020B0606020202030204" pitchFamily="34" charset="0"/>
                <a:ea typeface="Times New Roman" panose="02020603050405020304" pitchFamily="18" charset="0"/>
              </a:rPr>
              <a:t>В итоге выставляется один общий балл в соответствии с уровнем представления доказательств. </a:t>
            </a:r>
          </a:p>
          <a:p>
            <a:pPr>
              <a:spcAft>
                <a:spcPts val="0"/>
              </a:spcAft>
            </a:pPr>
            <a:r>
              <a:rPr lang="ru-RU" sz="16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(баллы за разные виды участия не суммируются)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EF97A8-F390-4E41-916B-B2EF33600B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0"/>
          <a:stretch/>
        </p:blipFill>
        <p:spPr>
          <a:xfrm>
            <a:off x="517674" y="4244291"/>
            <a:ext cx="11081978" cy="241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23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EC3B171-67ED-497E-9E3A-A20BDD1FF5C4}"/>
              </a:ext>
            </a:extLst>
          </p:cNvPr>
          <p:cNvSpPr/>
          <p:nvPr/>
        </p:nvSpPr>
        <p:spPr>
          <a:xfrm>
            <a:off x="695324" y="657211"/>
            <a:ext cx="10682210" cy="33301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3B574E6-99B4-426B-B961-3AF9D59D14E9}"/>
              </a:ext>
            </a:extLst>
          </p:cNvPr>
          <p:cNvSpPr/>
          <p:nvPr/>
        </p:nvSpPr>
        <p:spPr>
          <a:xfrm>
            <a:off x="1124718" y="868982"/>
            <a:ext cx="982342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70C0"/>
                </a:solidFill>
                <a:latin typeface="Arial Narrow" panose="020B0606020202030204" pitchFamily="34" charset="0"/>
              </a:rPr>
              <a:t>2.2 Участие педагогов в профессиональных конкурсах или олимпиадах, утвержденных уполномоченным органом или управлением образованием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spcAft>
                <a:spcPts val="0"/>
              </a:spcAft>
            </a:pPr>
            <a:endParaRPr lang="ru-RU" b="1" dirty="0">
              <a:solidFill>
                <a:srgbClr val="0070C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Arial Narrow" panose="020B0606020202030204" pitchFamily="34" charset="0"/>
                <a:cs typeface="Times New Roman" panose="02020603050405020304" pitchFamily="18" charset="0"/>
              </a:rPr>
              <a:t>в соответствии с перечнем, утвержденным МП или перечнем, утвержденным УО, или уполномоченным органом соответствующей отрасли, согласованного с МП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Прибавляется 1 балл, если есть победитель.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В итоге выставляется один общий балл в соответствии с уровнем представления доказательств. </a:t>
            </a:r>
          </a:p>
          <a:p>
            <a:pPr>
              <a:spcAft>
                <a:spcPts val="0"/>
              </a:spcAft>
            </a:pPr>
            <a:r>
              <a:rPr lang="ru-RU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(баллы за разные виды участия не суммируются) </a:t>
            </a:r>
          </a:p>
          <a:p>
            <a:pPr>
              <a:spcAft>
                <a:spcPts val="0"/>
              </a:spcAft>
            </a:pP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F32E0ECB-E47E-4391-8467-2728F001A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012" y="88381"/>
            <a:ext cx="6826671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2. Достижения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827033-E53E-4526-9770-95315BBBE7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15"/>
          <a:stretch/>
        </p:blipFill>
        <p:spPr>
          <a:xfrm>
            <a:off x="695324" y="4021226"/>
            <a:ext cx="10682210" cy="230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3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622F6D7-C63D-43A2-B328-4C0E7BF94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75" y="0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3. Обобщение и трансляция опыта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C07651C-B029-4B32-B623-1A423A7CE933}"/>
              </a:ext>
            </a:extLst>
          </p:cNvPr>
          <p:cNvSpPr/>
          <p:nvPr/>
        </p:nvSpPr>
        <p:spPr>
          <a:xfrm>
            <a:off x="379751" y="578159"/>
            <a:ext cx="11432498" cy="37856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971DC4C-E1D7-4015-B31F-BA20CFE07A07}"/>
              </a:ext>
            </a:extLst>
          </p:cNvPr>
          <p:cNvSpPr/>
          <p:nvPr/>
        </p:nvSpPr>
        <p:spPr>
          <a:xfrm>
            <a:off x="934333" y="559660"/>
            <a:ext cx="108779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3.1 Учебно-методические материалы/авторские программы, рекомендованные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«педагог-модератор» 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- методическим советом ОО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«педагог-эксперт» 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- учебно-методическим советом отдела образования района (города)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«педагог-исследователь»</a:t>
            </a: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- учебно-методическим советом при УО/  РУМС при МП для </a:t>
            </a:r>
            <a:r>
              <a:rPr lang="ru-RU" sz="16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ТиППО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/ РУМС при Республиканском учебно-методическом центре дополнительного образования/ РУМС при Национальном научно-практическом центре специального и инклюзивного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«педагог-мастер» 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– РУМС при МП (Национальная академия образования им. Алтынсарина)/ РУМС при МП для </a:t>
            </a:r>
            <a:r>
              <a:rPr lang="ru-RU" sz="16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ТиППО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/ РУМС при Республиканском учебно-методическом центре дополнительного образования/ РУМС при Национальном научно-практическом центре специального и инклюзивного 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 показателю «Учебно-методические материалы» (кроме авторской программы) в случае соавторства (не более 3 авторов,) выставляется 2 балла.</a:t>
            </a:r>
          </a:p>
          <a:p>
            <a:pPr lvl="0">
              <a:defRPr/>
            </a:pPr>
            <a:endParaRPr lang="ru-RU" sz="1600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За одну и ту же работу, представленную на разных уровнях, баллы не суммируются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3AD5D7-285A-44F3-A269-372E270CA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51" y="4556760"/>
            <a:ext cx="11432498" cy="211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40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0EA2F4F2-2DDD-4E01-ABA5-1408B0DE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75" y="0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3. Обобщение и трансляция опыта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8F551C6-21D6-4399-B091-913F9BA8E23C}"/>
              </a:ext>
            </a:extLst>
          </p:cNvPr>
          <p:cNvSpPr/>
          <p:nvPr/>
        </p:nvSpPr>
        <p:spPr>
          <a:xfrm>
            <a:off x="364759" y="1118037"/>
            <a:ext cx="11462479" cy="23498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68638BA-683B-410D-8730-BB388DC39901}"/>
              </a:ext>
            </a:extLst>
          </p:cNvPr>
          <p:cNvSpPr/>
          <p:nvPr/>
        </p:nvSpPr>
        <p:spPr>
          <a:xfrm>
            <a:off x="524656" y="1358312"/>
            <a:ext cx="111676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70C0"/>
                </a:solidFill>
                <a:latin typeface="Arial Narrow" panose="020B0606020202030204" pitchFamily="34" charset="0"/>
              </a:rPr>
              <a:t>3.2 Выступление на основе исследовательской деятельности/учебно-методических материалов на семинарах, конференциях, форумах, тренингах, мастер-классах, курсах повышения квалификации, и др.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Arial Narrow" panose="020B0606020202030204" pitchFamily="34" charset="0"/>
              </a:rPr>
              <a:t>Сертификаты участников, которые не презентовали свой опыт на основе исследовательской деятельности или авторских материалов, не учитываются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813528-131B-45A6-BD61-3AEE8DA54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9" y="4050899"/>
            <a:ext cx="11462480" cy="19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667C74C-F38F-4BF0-8749-43313F8EC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75" y="0"/>
            <a:ext cx="7073277" cy="5349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3. Обобщение и трансляция опыта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4C44168-DEFD-4C6A-9CF6-EC04A3C07AA4}"/>
              </a:ext>
            </a:extLst>
          </p:cNvPr>
          <p:cNvSpPr/>
          <p:nvPr/>
        </p:nvSpPr>
        <p:spPr>
          <a:xfrm>
            <a:off x="347938" y="425574"/>
            <a:ext cx="11330106" cy="36356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B3092BE-8081-45DD-9EBC-696B97EC3A5F}"/>
              </a:ext>
            </a:extLst>
          </p:cNvPr>
          <p:cNvSpPr/>
          <p:nvPr/>
        </p:nvSpPr>
        <p:spPr>
          <a:xfrm>
            <a:off x="513956" y="521813"/>
            <a:ext cx="111640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rgbClr val="0070C0"/>
                </a:solidFill>
                <a:latin typeface="Arial Narrow" panose="020B0606020202030204" pitchFamily="34" charset="0"/>
              </a:rPr>
              <a:t>3.3 Публикация на основе исследовательской (инновационной, творческой) деятельности (не более 3 авторов)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в изданиях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Национальной академии образования имени И. Алтынсарина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Института раннего развития детей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Республиканского учебно-методическом центре дополнительного образования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Национального научно-практического центра специального и инклюзивного образования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или рекомендованных МП РК.</a:t>
            </a:r>
          </a:p>
          <a:p>
            <a:pPr lvl="0">
              <a:defRPr/>
            </a:pPr>
            <a:r>
              <a:rPr lang="ru-RU" sz="1600" dirty="0">
                <a:latin typeface="Arial Narrow" panose="020B0606020202030204" pitchFamily="34" charset="0"/>
              </a:rPr>
              <a:t>Примечание: </a:t>
            </a:r>
          </a:p>
          <a:p>
            <a:pPr lvl="0">
              <a:defRPr/>
            </a:pPr>
            <a:r>
              <a:rPr lang="ru-RU" sz="1600" dirty="0">
                <a:latin typeface="Arial Narrow" panose="020B0606020202030204" pitchFamily="34" charset="0"/>
              </a:rPr>
              <a:t>Выставляется 7 баллов, если есть публикация в издании, рекомендованном КОКНВО или входящем в базы </a:t>
            </a:r>
            <a:r>
              <a:rPr lang="ru-RU" sz="1600" dirty="0" err="1">
                <a:latin typeface="Arial Narrow" panose="020B0606020202030204" pitchFamily="34" charset="0"/>
              </a:rPr>
              <a:t>Scopus</a:t>
            </a:r>
            <a:r>
              <a:rPr lang="ru-RU" sz="1600" dirty="0">
                <a:latin typeface="Arial Narrow" panose="020B0606020202030204" pitchFamily="34" charset="0"/>
              </a:rPr>
              <a:t> и </a:t>
            </a:r>
            <a:r>
              <a:rPr lang="ru-RU" sz="1600" dirty="0" err="1">
                <a:latin typeface="Arial Narrow" panose="020B0606020202030204" pitchFamily="34" charset="0"/>
              </a:rPr>
              <a:t>WoS</a:t>
            </a:r>
            <a:endParaRPr lang="ru-RU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За одну и ту же работу, опубликованную в разных изданиях, баллы не суммируются;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latin typeface="Arial Narrow" panose="020B0606020202030204" pitchFamily="34" charset="0"/>
              </a:rPr>
              <a:t>Показатель обязателен для педагогов, аттестуемых на квалификационную категорию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70C0"/>
                </a:solidFill>
                <a:latin typeface="Arial Narrow" panose="020B0606020202030204" pitchFamily="34" charset="0"/>
              </a:rPr>
              <a:t>«педагог-исследователь», «педагог-мастер»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08FF69-4B11-403A-A90C-18936FA2E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38" y="4487832"/>
            <a:ext cx="11479301" cy="194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373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1072</Words>
  <Application>Microsoft Office PowerPoint</Application>
  <PresentationFormat>Широкоэкранный</PresentationFormat>
  <Paragraphs>115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1. Обеспечение качества образования</vt:lpstr>
      <vt:lpstr>1. Обеспечение качества образования</vt:lpstr>
      <vt:lpstr>2. Достижения</vt:lpstr>
      <vt:lpstr>2. Достижения</vt:lpstr>
      <vt:lpstr>3. Обобщение и трансляция опыта</vt:lpstr>
      <vt:lpstr>3. Обобщение и трансляция опыта</vt:lpstr>
      <vt:lpstr>3. Обобщение и трансляция опыта</vt:lpstr>
      <vt:lpstr>3. Обобщение и трансляция опыта</vt:lpstr>
      <vt:lpstr>3. Обобщение и трансляция опыта</vt:lpstr>
      <vt:lpstr>4. Повышение квалификации</vt:lpstr>
      <vt:lpstr>5. Дополнительно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Мухамбетжанова Гульден Есмуратовна [ЦА]</dc:creator>
  <cp:lastModifiedBy>Амелина Оксана Валерьевна</cp:lastModifiedBy>
  <cp:revision>162</cp:revision>
  <dcterms:created xsi:type="dcterms:W3CDTF">2025-01-27T03:58:15Z</dcterms:created>
  <dcterms:modified xsi:type="dcterms:W3CDTF">2025-02-13T08:21:32Z</dcterms:modified>
</cp:coreProperties>
</file>